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Lst>
  <p:sldSz cx="9144000" cy="6858000" type="screen4x3"/>
  <p:notesSz cx="6858000" cy="9144000"/>
  <p:custShowLst>
    <p:custShow name="自定义放映1" id="0">
      <p:sldLst>
        <p:sld r:id="rId2"/>
      </p:sldLst>
    </p:custShow>
  </p:custShowLst>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8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5" name="Date Placeholder 4"/>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7" name="Date Placeholder 6"/>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zh-CN" altLang="en-US" smtClean="0"/>
              <a:t>单击此处编辑母版标题样式</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F7DEB69-A97A-5D46-BF31-1A6122947C4E}" type="datetimeFigureOut">
              <a:rPr kumimoji="1" lang="zh-CN" altLang="en-US" smtClean="0"/>
              <a:t>3/17/14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AB4C765-37C0-3B45-9D20-652808E3753D}"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F7DEB69-A97A-5D46-BF31-1A6122947C4E}" type="datetimeFigureOut">
              <a:rPr kumimoji="1" lang="zh-CN" altLang="en-US" smtClean="0"/>
              <a:t>3/17/14</a:t>
            </a:fld>
            <a:endParaRPr kumimoji="1" lang="zh-CN"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zh-CN"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AB4C765-37C0-3B45-9D20-652808E3753D}" type="slidenum">
              <a:rPr kumimoji="1" lang="zh-CN" altLang="en-US" smtClean="0"/>
              <a:t>‹#›</a:t>
            </a:fld>
            <a:endParaRPr kumimoji="1" lang="zh-CN"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dreads.com/author/show/5887981.Richard_Lassels"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bl.uk/onlinegallery/features/evely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umich.edu/~ece/student_projects/grandtour_tourism/dangers.html" TargetMode="External"/><Relationship Id="rId4" Type="http://schemas.openxmlformats.org/officeDocument/2006/relationships/hyperlink" Target="http://www.umich.edu/~ece/student_projects/grandtour_tourism/costandfinance.html" TargetMode="External"/><Relationship Id="rId5" Type="http://schemas.openxmlformats.org/officeDocument/2006/relationships/hyperlink" Target="http://www.umich.edu/~ece/student_projects/grandtour_tourism/whattopack.html" TargetMode="External"/><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umich.edu/~ece/student_projects/grandtour_tourism/warandcrime.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file://localhost/Users/Linda/Desktop/khan%20map%20final.jpg" TargetMode="External"/><Relationship Id="rId4" Type="http://schemas.openxmlformats.org/officeDocument/2006/relationships/hyperlink" Target="file://localhost/Users/Linda/Desktop/Cox_Map%20final.jpg" TargetMode="External"/><Relationship Id="rId5" Type="http://schemas.openxmlformats.org/officeDocument/2006/relationships/hyperlink" Target="file://localhost/Users/Linda/Desktop/rutherford%20map%20rev.jpg" TargetMode="External"/><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file://localhost/Users/Linda/Desktop/habibi%20map%20final.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norton.com/college/english/nael/18century/topic_4/tour.htm" TargetMode="Externa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81429"/>
            <a:ext cx="7772400" cy="1470025"/>
          </a:xfrm>
        </p:spPr>
        <p:txBody>
          <a:bodyPr>
            <a:noAutofit/>
          </a:bodyPr>
          <a:lstStyle/>
          <a:p>
            <a:r>
              <a:rPr kumimoji="1" lang="en-US" altLang="zh-CN" sz="3600" dirty="0" smtClean="0"/>
              <a:t>Italian Tourism 1650-1850</a:t>
            </a:r>
            <a:br>
              <a:rPr kumimoji="1" lang="en-US" altLang="zh-CN" sz="3600" dirty="0" smtClean="0"/>
            </a:br>
            <a:r>
              <a:rPr kumimoji="1" lang="en-US" altLang="zh-CN" sz="3600" dirty="0" smtClean="0"/>
              <a:t>also known as</a:t>
            </a:r>
            <a:br>
              <a:rPr kumimoji="1" lang="en-US" altLang="zh-CN" sz="3600" dirty="0" smtClean="0"/>
            </a:br>
            <a:r>
              <a:rPr kumimoji="1" lang="en-US" altLang="zh-CN" sz="3600" i="1" dirty="0" smtClean="0"/>
              <a:t>The Grand Tour</a:t>
            </a:r>
            <a:endParaRPr kumimoji="1" lang="zh-CN" altLang="en-US" sz="3600" dirty="0"/>
          </a:p>
        </p:txBody>
      </p:sp>
      <p:sp>
        <p:nvSpPr>
          <p:cNvPr id="3" name="副标题 2"/>
          <p:cNvSpPr>
            <a:spLocks noGrp="1"/>
          </p:cNvSpPr>
          <p:nvPr>
            <p:ph type="subTitle" idx="1"/>
          </p:nvPr>
        </p:nvSpPr>
        <p:spPr>
          <a:xfrm>
            <a:off x="1371600" y="1651454"/>
            <a:ext cx="6400800" cy="711711"/>
          </a:xfrm>
        </p:spPr>
        <p:txBody>
          <a:bodyPr/>
          <a:lstStyle/>
          <a:p>
            <a:r>
              <a:rPr kumimoji="1" lang="en-US" altLang="zh-CN" dirty="0" smtClean="0">
                <a:solidFill>
                  <a:schemeClr val="tx1"/>
                </a:solidFill>
              </a:rPr>
              <a:t>By Joshua Mei</a:t>
            </a:r>
            <a:endParaRPr kumimoji="1" lang="zh-CN" altLang="en-US" dirty="0">
              <a:solidFill>
                <a:schemeClr val="tx1"/>
              </a:solidFill>
            </a:endParaRPr>
          </a:p>
        </p:txBody>
      </p:sp>
      <p:pic>
        <p:nvPicPr>
          <p:cNvPr id="4" name="图片 3"/>
          <p:cNvPicPr>
            <a:picLocks noChangeAspect="1"/>
          </p:cNvPicPr>
          <p:nvPr/>
        </p:nvPicPr>
        <p:blipFill>
          <a:blip r:embed="rId2"/>
          <a:stretch>
            <a:fillRect/>
          </a:stretch>
        </p:blipFill>
        <p:spPr>
          <a:xfrm>
            <a:off x="1573970" y="2362498"/>
            <a:ext cx="6064758" cy="4495502"/>
          </a:xfrm>
          <a:prstGeom prst="rect">
            <a:avLst/>
          </a:prstGeom>
        </p:spPr>
      </p:pic>
    </p:spTree>
    <p:extLst>
      <p:ext uri="{BB962C8B-B14F-4D97-AF65-F5344CB8AC3E}">
        <p14:creationId xmlns:p14="http://schemas.microsoft.com/office/powerpoint/2010/main" val="3675094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Pop Quiz</a:t>
            </a:r>
            <a:endParaRPr kumimoji="1" lang="zh-CN" altLang="en-US" dirty="0"/>
          </a:p>
        </p:txBody>
      </p:sp>
      <p:sp>
        <p:nvSpPr>
          <p:cNvPr id="3" name="内容占位符 2"/>
          <p:cNvSpPr>
            <a:spLocks noGrp="1"/>
          </p:cNvSpPr>
          <p:nvPr>
            <p:ph idx="1"/>
          </p:nvPr>
        </p:nvSpPr>
        <p:spPr/>
        <p:txBody>
          <a:bodyPr/>
          <a:lstStyle/>
          <a:p>
            <a:pPr marL="0" indent="0">
              <a:buNone/>
            </a:pPr>
            <a:r>
              <a:rPr kumimoji="1" lang="en-US" altLang="zh-CN" i="1" dirty="0"/>
              <a:t>2. </a:t>
            </a:r>
            <a:r>
              <a:rPr kumimoji="1" lang="en-US" altLang="zh-CN" dirty="0"/>
              <a:t>Multiple Choice</a:t>
            </a:r>
          </a:p>
          <a:p>
            <a:pPr marL="0" indent="0">
              <a:buNone/>
            </a:pPr>
            <a:r>
              <a:rPr kumimoji="1" lang="en-US" altLang="zh-CN" dirty="0"/>
              <a:t>Which of the following(s) had the Grand Tour shaped in England? Choose all that apply.</a:t>
            </a:r>
          </a:p>
          <a:p>
            <a:pPr marL="0" indent="0">
              <a:buNone/>
            </a:pPr>
            <a:r>
              <a:rPr kumimoji="1" lang="en-US" altLang="zh-CN" dirty="0">
                <a:hlinkClick r:id="" action="ppaction://hlinkshowjump?jump=lastslide"/>
              </a:rPr>
              <a:t>(A)</a:t>
            </a:r>
            <a:r>
              <a:rPr kumimoji="1" lang="en-US" altLang="zh-CN" dirty="0"/>
              <a:t>Architecture			</a:t>
            </a:r>
            <a:r>
              <a:rPr kumimoji="1" lang="en-US" altLang="zh-CN" dirty="0">
                <a:hlinkClick r:id="" action="ppaction://hlinkshowjump?jump=lastslide"/>
              </a:rPr>
              <a:t>(B) </a:t>
            </a:r>
            <a:r>
              <a:rPr kumimoji="1" lang="en-US" altLang="zh-CN" dirty="0"/>
              <a:t>Culture</a:t>
            </a:r>
          </a:p>
          <a:p>
            <a:pPr marL="0" indent="0">
              <a:buNone/>
            </a:pPr>
            <a:r>
              <a:rPr kumimoji="1" lang="en-US" altLang="zh-CN" dirty="0">
                <a:hlinkClick r:id="" action="ppaction://hlinkshowjump?jump=lastslide"/>
              </a:rPr>
              <a:t>(C)</a:t>
            </a:r>
            <a:r>
              <a:rPr kumimoji="1" lang="en-US" altLang="zh-CN" dirty="0"/>
              <a:t>Economy			</a:t>
            </a:r>
            <a:r>
              <a:rPr kumimoji="1" lang="en-US" altLang="zh-CN" dirty="0">
                <a:hlinkClick r:id="" action="ppaction://hlinkshowjump?jump=lastslide"/>
              </a:rPr>
              <a:t>(D) </a:t>
            </a:r>
            <a:r>
              <a:rPr kumimoji="1" lang="en-US" altLang="zh-CN" dirty="0"/>
              <a:t>All of the above</a:t>
            </a:r>
          </a:p>
          <a:p>
            <a:pPr marL="0" indent="0">
              <a:buNone/>
            </a:pPr>
            <a:r>
              <a:rPr kumimoji="1" lang="en-US" altLang="zh-CN" dirty="0" smtClean="0">
                <a:hlinkClick r:id="" action="ppaction://hlinkshowjump?jump=nextslide"/>
              </a:rPr>
              <a:t>(E) </a:t>
            </a:r>
            <a:r>
              <a:rPr kumimoji="1" lang="en-US" altLang="zh-CN" dirty="0" smtClean="0"/>
              <a:t>A and B</a:t>
            </a:r>
            <a:endParaRPr kumimoji="1" lang="en-US" altLang="zh-CN" dirty="0"/>
          </a:p>
        </p:txBody>
      </p:sp>
    </p:spTree>
    <p:extLst>
      <p:ext uri="{BB962C8B-B14F-4D97-AF65-F5344CB8AC3E}">
        <p14:creationId xmlns:p14="http://schemas.microsoft.com/office/powerpoint/2010/main" val="197911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Pop Quiz</a:t>
            </a:r>
            <a:endParaRPr kumimoji="1" lang="zh-CN" altLang="en-US" dirty="0"/>
          </a:p>
        </p:txBody>
      </p:sp>
      <p:sp>
        <p:nvSpPr>
          <p:cNvPr id="3" name="内容占位符 2"/>
          <p:cNvSpPr>
            <a:spLocks noGrp="1"/>
          </p:cNvSpPr>
          <p:nvPr>
            <p:ph idx="1"/>
          </p:nvPr>
        </p:nvSpPr>
        <p:spPr>
          <a:xfrm>
            <a:off x="762000" y="-160915"/>
            <a:ext cx="7543800" cy="3886200"/>
          </a:xfrm>
        </p:spPr>
        <p:txBody>
          <a:bodyPr/>
          <a:lstStyle/>
          <a:p>
            <a:pPr marL="0" indent="0">
              <a:buNone/>
            </a:pPr>
            <a:r>
              <a:rPr kumimoji="1" lang="en-US" altLang="zh-CN" dirty="0"/>
              <a:t>3. DBQ</a:t>
            </a:r>
          </a:p>
          <a:p>
            <a:pPr marL="0" indent="0">
              <a:buNone/>
            </a:pPr>
            <a:r>
              <a:rPr kumimoji="1" lang="en-US" altLang="zh-CN" dirty="0"/>
              <a:t>Just Kidding!...... Not really</a:t>
            </a:r>
          </a:p>
          <a:p>
            <a:pPr marL="0" indent="0">
              <a:buNone/>
            </a:pPr>
            <a:endParaRPr kumimoji="1" lang="zh-CN" altLang="en-US" dirty="0"/>
          </a:p>
        </p:txBody>
      </p:sp>
    </p:spTree>
    <p:extLst>
      <p:ext uri="{BB962C8B-B14F-4D97-AF65-F5344CB8AC3E}">
        <p14:creationId xmlns:p14="http://schemas.microsoft.com/office/powerpoint/2010/main" val="362889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96862"/>
            <a:ext cx="8229600" cy="1143000"/>
          </a:xfrm>
        </p:spPr>
        <p:txBody>
          <a:bodyPr/>
          <a:lstStyle/>
          <a:p>
            <a:r>
              <a:rPr kumimoji="1" lang="en-US" altLang="zh-CN" dirty="0" smtClean="0"/>
              <a:t>Works Cited</a:t>
            </a:r>
            <a:endParaRPr kumimoji="1" lang="zh-CN" altLang="en-US" dirty="0"/>
          </a:p>
        </p:txBody>
      </p:sp>
      <p:sp>
        <p:nvSpPr>
          <p:cNvPr id="3" name="内容占位符 2"/>
          <p:cNvSpPr>
            <a:spLocks noGrp="1"/>
          </p:cNvSpPr>
          <p:nvPr>
            <p:ph idx="1"/>
          </p:nvPr>
        </p:nvSpPr>
        <p:spPr>
          <a:xfrm>
            <a:off x="457200" y="668338"/>
            <a:ext cx="8229600" cy="5935662"/>
          </a:xfrm>
        </p:spPr>
        <p:txBody>
          <a:bodyPr>
            <a:noAutofit/>
          </a:bodyPr>
          <a:lstStyle/>
          <a:p>
            <a:pPr marL="0" indent="0">
              <a:buNone/>
            </a:pPr>
            <a:r>
              <a:rPr lang="en-US" altLang="zh-CN" sz="1600" dirty="0"/>
              <a:t>	Alberto, Carlos et al. “Railways.” </a:t>
            </a:r>
            <a:r>
              <a:rPr lang="en-US" altLang="zh-CN" sz="1600" i="1" dirty="0"/>
              <a:t>Work English 3. </a:t>
            </a:r>
            <a:r>
              <a:rPr lang="en-US" altLang="zh-CN" sz="1600" dirty="0"/>
              <a:t>18 April 2011. Web. 17 March 2014.</a:t>
            </a:r>
          </a:p>
          <a:p>
            <a:pPr marL="0" indent="0">
              <a:buNone/>
            </a:pPr>
            <a:r>
              <a:rPr lang="en-US" altLang="zh-CN" sz="1600" dirty="0"/>
              <a:t>	“British Grand Tour in the 18</a:t>
            </a:r>
            <a:r>
              <a:rPr lang="en-US" altLang="zh-CN" sz="1600" baseline="30000" dirty="0"/>
              <a:t>th</a:t>
            </a:r>
            <a:r>
              <a:rPr lang="en-US" altLang="zh-CN" sz="1600" dirty="0"/>
              <a:t> Century.” </a:t>
            </a:r>
            <a:r>
              <a:rPr lang="en-US" altLang="zh-CN" sz="1600" i="1" dirty="0"/>
              <a:t>The Grand Tour Art and Travel. </a:t>
            </a:r>
            <a:r>
              <a:rPr lang="en-US" altLang="zh-CN" sz="1600" dirty="0"/>
              <a:t>Indiana University Art Museum. Web. 17 March 2014.</a:t>
            </a:r>
          </a:p>
          <a:p>
            <a:pPr marL="0" indent="0">
              <a:buNone/>
            </a:pPr>
            <a:r>
              <a:rPr lang="en-US" altLang="zh-CN" sz="1600" dirty="0" smtClean="0"/>
              <a:t>	Carol</a:t>
            </a:r>
            <a:r>
              <a:rPr lang="en-US" altLang="zh-CN" sz="1600" dirty="0"/>
              <a:t>, Alan. “Mission Possible: Italian Grand Tour.” </a:t>
            </a:r>
            <a:r>
              <a:rPr lang="en-US" altLang="zh-CN" sz="1600" i="1" dirty="0"/>
              <a:t>Surface Fragments</a:t>
            </a:r>
            <a:r>
              <a:rPr lang="en-US" altLang="zh-CN" sz="1600" dirty="0"/>
              <a:t>.       6 December 2011. Web. 17 March 2014</a:t>
            </a:r>
            <a:r>
              <a:rPr lang="en-US" altLang="zh-CN" sz="1600" dirty="0" smtClean="0"/>
              <a:t>.</a:t>
            </a:r>
          </a:p>
          <a:p>
            <a:pPr marL="0" indent="0">
              <a:buNone/>
            </a:pPr>
            <a:r>
              <a:rPr lang="en-US" altLang="zh-CN" sz="1600" dirty="0"/>
              <a:t>	</a:t>
            </a:r>
            <a:r>
              <a:rPr lang="en-US" altLang="zh-CN" sz="1600" dirty="0" err="1"/>
              <a:t>Ceserani</a:t>
            </a:r>
            <a:r>
              <a:rPr lang="en-US" altLang="zh-CN" sz="1600" dirty="0"/>
              <a:t>, Giovanna, et al. “Mapping the Grand Tour.” </a:t>
            </a:r>
            <a:r>
              <a:rPr lang="en-US" altLang="zh-CN" sz="1600" i="1" dirty="0"/>
              <a:t>Stanford University Department of Classics</a:t>
            </a:r>
            <a:r>
              <a:rPr lang="en-US" altLang="zh-CN" sz="1600" dirty="0"/>
              <a:t>. Stanford University. 2011. Web. 17 March 2014.</a:t>
            </a:r>
          </a:p>
          <a:p>
            <a:pPr marL="0" indent="0">
              <a:buNone/>
            </a:pPr>
            <a:r>
              <a:rPr lang="en-US" altLang="zh-CN" sz="1600" dirty="0"/>
              <a:t>	Desmond, Geoffrey. “Title page of Richard </a:t>
            </a:r>
            <a:r>
              <a:rPr lang="en-US" altLang="zh-CN" sz="1600" dirty="0" err="1"/>
              <a:t>Lassels</a:t>
            </a:r>
            <a:r>
              <a:rPr lang="en-US" altLang="zh-CN" sz="1600" dirty="0"/>
              <a:t>’ book.” </a:t>
            </a:r>
            <a:r>
              <a:rPr lang="en-US" altLang="zh-CN" sz="1600" i="1" dirty="0" err="1"/>
              <a:t>Pictify</a:t>
            </a:r>
            <a:r>
              <a:rPr lang="en-US" altLang="zh-CN" sz="1600" dirty="0"/>
              <a:t>. 7 February 2013. Web. 17 March 2014.</a:t>
            </a:r>
          </a:p>
          <a:p>
            <a:pPr marL="0" indent="0">
              <a:buNone/>
            </a:pPr>
            <a:r>
              <a:rPr lang="en-US" altLang="zh-CN" sz="1600" dirty="0"/>
              <a:t>	Doyle, Marissa, and Regina Scott. “Being a Teen in the Nineteenth Century.” </a:t>
            </a:r>
            <a:r>
              <a:rPr lang="en-US" altLang="zh-CN" sz="1600" i="1" dirty="0"/>
              <a:t>Nineteen Teen. </a:t>
            </a:r>
            <a:r>
              <a:rPr lang="en-US" altLang="zh-CN" sz="1600" dirty="0"/>
              <a:t>24 August 2012. Web. 17 March 2014.</a:t>
            </a:r>
          </a:p>
          <a:p>
            <a:pPr marL="0" indent="0">
              <a:buNone/>
            </a:pPr>
            <a:r>
              <a:rPr lang="en-US" altLang="zh-CN" sz="1600" dirty="0"/>
              <a:t>	Graves, Dan. “Evelyn’s Diary, Window on an Age and a Soul.” </a:t>
            </a:r>
            <a:r>
              <a:rPr lang="en-US" altLang="zh-CN" sz="1600" i="1" dirty="0"/>
              <a:t>Christianity.</a:t>
            </a:r>
            <a:r>
              <a:rPr lang="en-US" altLang="zh-CN" sz="1600" dirty="0"/>
              <a:t> May 2007. Web. 17 March 2014.</a:t>
            </a:r>
          </a:p>
          <a:p>
            <a:pPr marL="0" indent="0">
              <a:buNone/>
            </a:pPr>
            <a:r>
              <a:rPr lang="en-US" altLang="zh-CN" sz="1600" dirty="0" smtClean="0"/>
              <a:t>	Gross, Matt. “What is the Grand Tour?” </a:t>
            </a:r>
            <a:r>
              <a:rPr lang="en-US" altLang="zh-CN" sz="1600" i="1" dirty="0" smtClean="0"/>
              <a:t>Frugal Traveler</a:t>
            </a:r>
            <a:r>
              <a:rPr lang="en-US" altLang="zh-CN" sz="1600" dirty="0" smtClean="0"/>
              <a:t>. The New York Times. 14 May 2008. Web. 17 March 2014.</a:t>
            </a:r>
            <a:br>
              <a:rPr lang="en-US" altLang="zh-CN" sz="1600" dirty="0" smtClean="0"/>
            </a:br>
            <a:r>
              <a:rPr lang="en-US" altLang="zh-CN" sz="1600" dirty="0" smtClean="0"/>
              <a:t>	</a:t>
            </a:r>
            <a:r>
              <a:rPr lang="en-US" altLang="zh-CN" sz="1600" dirty="0" err="1" smtClean="0"/>
              <a:t>Kusuma</a:t>
            </a:r>
            <a:r>
              <a:rPr lang="en-US" altLang="zh-CN" sz="1600" dirty="0" smtClean="0"/>
              <a:t>, </a:t>
            </a:r>
            <a:r>
              <a:rPr lang="en-US" altLang="zh-CN" sz="1600" dirty="0" err="1" smtClean="0"/>
              <a:t>Sarita</a:t>
            </a:r>
            <a:r>
              <a:rPr lang="en-US" altLang="zh-CN" sz="1600" dirty="0" smtClean="0"/>
              <a:t>, et al. “Preparations.” </a:t>
            </a:r>
            <a:r>
              <a:rPr lang="en-US" altLang="zh-CN" sz="1600" i="1" dirty="0" smtClean="0"/>
              <a:t>Grand Tour Tourism. </a:t>
            </a:r>
            <a:r>
              <a:rPr lang="en-US" altLang="zh-CN" sz="1600" dirty="0" smtClean="0"/>
              <a:t>University of Michigan. Web. 17 March 2014.</a:t>
            </a:r>
            <a:br>
              <a:rPr lang="en-US" altLang="zh-CN" sz="1600" dirty="0" smtClean="0"/>
            </a:br>
            <a:r>
              <a:rPr lang="en-US" altLang="zh-CN" sz="1600" dirty="0" smtClean="0"/>
              <a:t>	“Revolutions-now and 1789.” </a:t>
            </a:r>
            <a:r>
              <a:rPr lang="en-US" altLang="zh-CN" sz="1600" i="1" dirty="0" smtClean="0"/>
              <a:t>Talk and Politics. </a:t>
            </a:r>
            <a:r>
              <a:rPr lang="en-US" altLang="zh-CN" sz="1600" dirty="0" smtClean="0"/>
              <a:t>22 October 2011. Web. 17 March 2014.</a:t>
            </a:r>
            <a:br>
              <a:rPr lang="en-US" altLang="zh-CN" sz="1600" dirty="0" smtClean="0"/>
            </a:br>
            <a:r>
              <a:rPr lang="en-US" altLang="zh-CN" sz="1600" dirty="0" smtClean="0"/>
              <a:t>	Rosenberg, Matt. “Grand Tour of Europe.” </a:t>
            </a:r>
            <a:r>
              <a:rPr lang="en-US" altLang="zh-CN" sz="1600" i="1" dirty="0" smtClean="0"/>
              <a:t>About Education. </a:t>
            </a:r>
            <a:r>
              <a:rPr lang="en-US" altLang="zh-CN" sz="1600" dirty="0" smtClean="0"/>
              <a:t>Web. 17 March 2014.</a:t>
            </a:r>
            <a:br>
              <a:rPr lang="en-US" altLang="zh-CN" sz="1600" dirty="0" smtClean="0"/>
            </a:br>
            <a:r>
              <a:rPr lang="en-US" altLang="zh-CN" sz="1600" dirty="0" smtClean="0"/>
              <a:t>	“Three Views of the Grand Tour.” </a:t>
            </a:r>
            <a:r>
              <a:rPr lang="en-US" altLang="zh-CN" sz="1600" i="1" dirty="0" smtClean="0"/>
              <a:t>Norton Anthology of English Literature. </a:t>
            </a:r>
            <a:r>
              <a:rPr lang="en-US" altLang="zh-CN" sz="1600" dirty="0" smtClean="0"/>
              <a:t>Web. 17 March 2014.</a:t>
            </a:r>
            <a:br>
              <a:rPr lang="en-US" altLang="zh-CN" sz="1600" dirty="0" smtClean="0"/>
            </a:br>
            <a:r>
              <a:rPr lang="en-US" altLang="zh-CN" sz="1600" dirty="0" smtClean="0"/>
              <a:t>	Tice, Jim, et al. “18</a:t>
            </a:r>
            <a:r>
              <a:rPr lang="en-US" altLang="zh-CN" sz="1600" baseline="30000" dirty="0" smtClean="0"/>
              <a:t>th</a:t>
            </a:r>
            <a:r>
              <a:rPr lang="en-US" altLang="zh-CN" sz="1600" dirty="0" smtClean="0"/>
              <a:t> Century Rome and the Grand Tour.” </a:t>
            </a:r>
            <a:r>
              <a:rPr lang="en-US" altLang="zh-CN" sz="1600" i="1" dirty="0" smtClean="0"/>
              <a:t>Imago Urbis: Giuseppe </a:t>
            </a:r>
            <a:r>
              <a:rPr lang="en-US" altLang="zh-CN" sz="1600" i="1" dirty="0" err="1" smtClean="0"/>
              <a:t>Vasi’s</a:t>
            </a:r>
            <a:r>
              <a:rPr lang="en-US" altLang="zh-CN" sz="1600" i="1" dirty="0" smtClean="0"/>
              <a:t> Grand Tour of Rome</a:t>
            </a:r>
            <a:r>
              <a:rPr lang="en-US" altLang="zh-CN" sz="1600" dirty="0" smtClean="0"/>
              <a:t>. University of Oregon. 2008. Web. 17 March 2014.</a:t>
            </a:r>
            <a:br>
              <a:rPr lang="en-US" altLang="zh-CN" sz="1600" dirty="0" smtClean="0"/>
            </a:br>
            <a:endParaRPr kumimoji="1" lang="zh-CN" altLang="en-US" sz="1600" dirty="0"/>
          </a:p>
        </p:txBody>
      </p:sp>
    </p:spTree>
    <p:extLst>
      <p:ext uri="{BB962C8B-B14F-4D97-AF65-F5344CB8AC3E}">
        <p14:creationId xmlns:p14="http://schemas.microsoft.com/office/powerpoint/2010/main" val="14228055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Epic Fail!</a:t>
            </a:r>
            <a:endParaRPr kumimoji="1" lang="zh-CN" altLang="en-US" dirty="0"/>
          </a:p>
        </p:txBody>
      </p:sp>
      <p:sp>
        <p:nvSpPr>
          <p:cNvPr id="3" name="内容占位符 2"/>
          <p:cNvSpPr>
            <a:spLocks noGrp="1"/>
          </p:cNvSpPr>
          <p:nvPr>
            <p:ph idx="1"/>
          </p:nvPr>
        </p:nvSpPr>
        <p:spPr/>
        <p:txBody>
          <a:bodyPr/>
          <a:lstStyle/>
          <a:p>
            <a:pPr marL="0" indent="0" algn="ctr">
              <a:buNone/>
            </a:pPr>
            <a:r>
              <a:rPr kumimoji="1" lang="en-US" altLang="zh-CN" dirty="0" smtClean="0"/>
              <a:t>You did not survive European History.</a:t>
            </a:r>
            <a:endParaRPr kumimoji="1" lang="zh-CN" altLang="en-US" dirty="0"/>
          </a:p>
        </p:txBody>
      </p:sp>
      <p:sp>
        <p:nvSpPr>
          <p:cNvPr id="4" name="文本框 3"/>
          <p:cNvSpPr txBox="1"/>
          <p:nvPr/>
        </p:nvSpPr>
        <p:spPr>
          <a:xfrm>
            <a:off x="2696559" y="3378166"/>
            <a:ext cx="3715607" cy="646331"/>
          </a:xfrm>
          <a:prstGeom prst="rect">
            <a:avLst/>
          </a:prstGeom>
          <a:noFill/>
        </p:spPr>
        <p:txBody>
          <a:bodyPr wrap="square" rtlCol="0">
            <a:spAutoFit/>
          </a:bodyPr>
          <a:lstStyle/>
          <a:p>
            <a:pPr algn="ctr"/>
            <a:r>
              <a:rPr kumimoji="1" lang="en-US" altLang="zh-CN" sz="3600" dirty="0" smtClean="0">
                <a:hlinkClick r:id="" action="ppaction://hlinkshowjump?jump=lastslideviewed"/>
              </a:rPr>
              <a:t>Retry?</a:t>
            </a:r>
            <a:endParaRPr kumimoji="1" lang="zh-CN" altLang="en-US" sz="3600" dirty="0"/>
          </a:p>
        </p:txBody>
      </p:sp>
    </p:spTree>
    <p:extLst>
      <p:ext uri="{BB962C8B-B14F-4D97-AF65-F5344CB8AC3E}">
        <p14:creationId xmlns:p14="http://schemas.microsoft.com/office/powerpoint/2010/main" val="2287807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7486" y="0"/>
            <a:ext cx="8229600" cy="1143000"/>
          </a:xfrm>
        </p:spPr>
        <p:txBody>
          <a:bodyPr/>
          <a:lstStyle/>
          <a:p>
            <a:r>
              <a:rPr kumimoji="1" lang="en-US" altLang="zh-CN" dirty="0" smtClean="0"/>
              <a:t>How the Grand Tour Began</a:t>
            </a:r>
            <a:endParaRPr kumimoji="1" lang="zh-CN" altLang="en-US" dirty="0"/>
          </a:p>
        </p:txBody>
      </p:sp>
      <p:sp>
        <p:nvSpPr>
          <p:cNvPr id="3" name="内容占位符 2"/>
          <p:cNvSpPr>
            <a:spLocks noGrp="1"/>
          </p:cNvSpPr>
          <p:nvPr>
            <p:ph idx="1"/>
          </p:nvPr>
        </p:nvSpPr>
        <p:spPr>
          <a:xfrm>
            <a:off x="457200" y="566057"/>
            <a:ext cx="8229600" cy="3788229"/>
          </a:xfrm>
        </p:spPr>
        <p:txBody>
          <a:bodyPr>
            <a:normAutofit/>
          </a:bodyPr>
          <a:lstStyle/>
          <a:p>
            <a:r>
              <a:rPr kumimoji="1" lang="en-US" altLang="zh-CN" sz="3000" dirty="0" smtClean="0"/>
              <a:t>Idea of Grand Tour began in the mid 17</a:t>
            </a:r>
            <a:r>
              <a:rPr kumimoji="1" lang="en-US" altLang="zh-CN" sz="3000" baseline="30000" dirty="0" smtClean="0"/>
              <a:t>th</a:t>
            </a:r>
            <a:r>
              <a:rPr kumimoji="1" lang="en-US" altLang="zh-CN" sz="3000" dirty="0" smtClean="0"/>
              <a:t> century</a:t>
            </a:r>
          </a:p>
          <a:p>
            <a:r>
              <a:rPr kumimoji="1" lang="en-US" altLang="zh-CN" sz="3000" dirty="0" smtClean="0"/>
              <a:t>Initially was mobile finishing school in art and manners</a:t>
            </a:r>
          </a:p>
          <a:p>
            <a:r>
              <a:rPr kumimoji="1" lang="en-US" altLang="zh-CN" sz="3000" dirty="0" smtClean="0"/>
              <a:t>Popularized by travel writers such as </a:t>
            </a:r>
            <a:r>
              <a:rPr kumimoji="1" lang="en-US" altLang="zh-CN" sz="3000" dirty="0" smtClean="0">
                <a:hlinkClick r:id="rId2"/>
              </a:rPr>
              <a:t>John Evelyn </a:t>
            </a:r>
            <a:r>
              <a:rPr kumimoji="1" lang="en-US" altLang="zh-CN" sz="3000" dirty="0" smtClean="0"/>
              <a:t> </a:t>
            </a:r>
            <a:r>
              <a:rPr kumimoji="1" lang="en-US" altLang="zh-CN" sz="3000" dirty="0" err="1" smtClean="0"/>
              <a:t>and</a:t>
            </a:r>
            <a:r>
              <a:rPr kumimoji="1" lang="en-US" altLang="zh-CN" sz="3000" dirty="0" err="1" smtClean="0">
                <a:hlinkClick r:id="rId3"/>
              </a:rPr>
              <a:t>Richard</a:t>
            </a:r>
            <a:r>
              <a:rPr kumimoji="1" lang="en-US" altLang="zh-CN" sz="3000" dirty="0" smtClean="0">
                <a:hlinkClick r:id="rId3"/>
              </a:rPr>
              <a:t> Lassels (</a:t>
            </a:r>
            <a:r>
              <a:rPr kumimoji="1" lang="en-US" altLang="zh-CN" sz="3000" i="1" dirty="0" smtClean="0">
                <a:hlinkClick r:id="rId3"/>
              </a:rPr>
              <a:t>Voyage of Italy</a:t>
            </a:r>
            <a:r>
              <a:rPr kumimoji="1" lang="en-US" altLang="zh-CN" sz="3000" dirty="0" smtClean="0">
                <a:hlinkClick r:id="rId3"/>
              </a:rPr>
              <a:t>)</a:t>
            </a:r>
            <a:endParaRPr kumimoji="1" lang="en-US" altLang="zh-CN" sz="3000" dirty="0" smtClean="0"/>
          </a:p>
          <a:p>
            <a:pPr marL="0" indent="0">
              <a:buNone/>
            </a:pPr>
            <a:endParaRPr kumimoji="1" lang="zh-CN" altLang="en-US" sz="3000" dirty="0"/>
          </a:p>
        </p:txBody>
      </p:sp>
      <p:pic>
        <p:nvPicPr>
          <p:cNvPr id="5" name="图片 4"/>
          <p:cNvPicPr>
            <a:picLocks noChangeAspect="1"/>
          </p:cNvPicPr>
          <p:nvPr/>
        </p:nvPicPr>
        <p:blipFill>
          <a:blip r:embed="rId4"/>
          <a:stretch>
            <a:fillRect/>
          </a:stretch>
        </p:blipFill>
        <p:spPr>
          <a:xfrm>
            <a:off x="1" y="3502825"/>
            <a:ext cx="3773714" cy="3355174"/>
          </a:xfrm>
          <a:prstGeom prst="rect">
            <a:avLst/>
          </a:prstGeom>
        </p:spPr>
      </p:pic>
      <p:pic>
        <p:nvPicPr>
          <p:cNvPr id="6" name="图片 5"/>
          <p:cNvPicPr>
            <a:picLocks noChangeAspect="1"/>
          </p:cNvPicPr>
          <p:nvPr/>
        </p:nvPicPr>
        <p:blipFill>
          <a:blip r:embed="rId5"/>
          <a:stretch>
            <a:fillRect/>
          </a:stretch>
        </p:blipFill>
        <p:spPr>
          <a:xfrm>
            <a:off x="6549571" y="3576507"/>
            <a:ext cx="2594429" cy="3281491"/>
          </a:xfrm>
          <a:prstGeom prst="rect">
            <a:avLst/>
          </a:prstGeom>
        </p:spPr>
      </p:pic>
      <p:sp>
        <p:nvSpPr>
          <p:cNvPr id="7" name="文本框 6"/>
          <p:cNvSpPr txBox="1"/>
          <p:nvPr/>
        </p:nvSpPr>
        <p:spPr>
          <a:xfrm>
            <a:off x="4163785" y="3057105"/>
            <a:ext cx="2093686" cy="2585323"/>
          </a:xfrm>
          <a:prstGeom prst="rect">
            <a:avLst/>
          </a:prstGeom>
          <a:noFill/>
        </p:spPr>
        <p:txBody>
          <a:bodyPr wrap="square" rtlCol="0">
            <a:spAutoFit/>
          </a:bodyPr>
          <a:lstStyle/>
          <a:p>
            <a:endParaRPr kumimoji="1" lang="en-US" altLang="zh-CN" dirty="0" smtClean="0"/>
          </a:p>
          <a:p>
            <a:endParaRPr kumimoji="1" lang="en-US" altLang="zh-CN" dirty="0"/>
          </a:p>
          <a:p>
            <a:endParaRPr kumimoji="1" lang="en-US" altLang="zh-CN" dirty="0" smtClean="0"/>
          </a:p>
          <a:p>
            <a:r>
              <a:rPr kumimoji="1" lang="en-US" altLang="zh-CN" dirty="0" smtClean="0"/>
              <a:t>The Voyage of Italy by Richard </a:t>
            </a:r>
            <a:r>
              <a:rPr kumimoji="1" lang="en-US" altLang="zh-CN" dirty="0" err="1" smtClean="0"/>
              <a:t>Lassels</a:t>
            </a:r>
            <a:r>
              <a:rPr kumimoji="1" lang="en-US" altLang="zh-CN" dirty="0" smtClean="0"/>
              <a:t> (Left)</a:t>
            </a:r>
          </a:p>
          <a:p>
            <a:endParaRPr kumimoji="1" lang="en-US" altLang="zh-CN" dirty="0"/>
          </a:p>
          <a:p>
            <a:r>
              <a:rPr kumimoji="1" lang="en-US" altLang="zh-CN" dirty="0" smtClean="0"/>
              <a:t>Portrait of John Evelyn (Right)</a:t>
            </a:r>
            <a:endParaRPr kumimoji="1" lang="zh-CN" altLang="en-US" dirty="0"/>
          </a:p>
        </p:txBody>
      </p:sp>
    </p:spTree>
    <p:extLst>
      <p:ext uri="{BB962C8B-B14F-4D97-AF65-F5344CB8AC3E}">
        <p14:creationId xmlns:p14="http://schemas.microsoft.com/office/powerpoint/2010/main" val="20743314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2343" y="0"/>
            <a:ext cx="8229600" cy="1143000"/>
          </a:xfrm>
        </p:spPr>
        <p:txBody>
          <a:bodyPr>
            <a:normAutofit fontScale="90000"/>
          </a:bodyPr>
          <a:lstStyle/>
          <a:p>
            <a:r>
              <a:rPr kumimoji="1" lang="en-US" altLang="zh-CN" dirty="0" smtClean="0"/>
              <a:t>Significance of The Grand Tour</a:t>
            </a:r>
            <a:endParaRPr kumimoji="1" lang="zh-CN" altLang="en-US" dirty="0"/>
          </a:p>
        </p:txBody>
      </p:sp>
      <p:sp>
        <p:nvSpPr>
          <p:cNvPr id="3" name="内容占位符 2"/>
          <p:cNvSpPr>
            <a:spLocks noGrp="1"/>
          </p:cNvSpPr>
          <p:nvPr>
            <p:ph idx="1"/>
          </p:nvPr>
        </p:nvSpPr>
        <p:spPr>
          <a:xfrm>
            <a:off x="457200" y="457201"/>
            <a:ext cx="8229600" cy="4525963"/>
          </a:xfrm>
        </p:spPr>
        <p:txBody>
          <a:bodyPr/>
          <a:lstStyle/>
          <a:p>
            <a:r>
              <a:rPr kumimoji="1" lang="en-US" altLang="zh-CN" dirty="0" smtClean="0"/>
              <a:t>First form and development of the travel industry</a:t>
            </a:r>
          </a:p>
          <a:p>
            <a:r>
              <a:rPr kumimoji="1" lang="en-US" altLang="zh-CN" dirty="0" smtClean="0"/>
              <a:t>Many wealthy young men from England studied abroad for educational purposes.</a:t>
            </a:r>
          </a:p>
          <a:p>
            <a:r>
              <a:rPr kumimoji="1" lang="en-US" altLang="zh-CN" dirty="0" smtClean="0"/>
              <a:t>Influence of ideas and concepts of the Classic shaped new culture and architecture in Britain.</a:t>
            </a:r>
            <a:endParaRPr kumimoji="1" lang="zh-CN" altLang="en-US" dirty="0"/>
          </a:p>
        </p:txBody>
      </p:sp>
      <p:pic>
        <p:nvPicPr>
          <p:cNvPr id="4" name="图片 3"/>
          <p:cNvPicPr>
            <a:picLocks noChangeAspect="1"/>
          </p:cNvPicPr>
          <p:nvPr/>
        </p:nvPicPr>
        <p:blipFill rotWithShape="1">
          <a:blip r:embed="rId2"/>
          <a:srcRect l="3429" t="5631" r="2857" b="4693"/>
          <a:stretch/>
        </p:blipFill>
        <p:spPr>
          <a:xfrm>
            <a:off x="3193143" y="3737429"/>
            <a:ext cx="5950857" cy="3120571"/>
          </a:xfrm>
          <a:prstGeom prst="rect">
            <a:avLst/>
          </a:prstGeom>
        </p:spPr>
      </p:pic>
    </p:spTree>
    <p:extLst>
      <p:ext uri="{BB962C8B-B14F-4D97-AF65-F5344CB8AC3E}">
        <p14:creationId xmlns:p14="http://schemas.microsoft.com/office/powerpoint/2010/main" val="30336017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Preparations</a:t>
            </a:r>
            <a:endParaRPr kumimoji="1" lang="zh-CN" altLang="en-US" dirty="0"/>
          </a:p>
        </p:txBody>
      </p:sp>
      <p:sp>
        <p:nvSpPr>
          <p:cNvPr id="3" name="内容占位符 2"/>
          <p:cNvSpPr>
            <a:spLocks noGrp="1"/>
          </p:cNvSpPr>
          <p:nvPr>
            <p:ph idx="1"/>
          </p:nvPr>
        </p:nvSpPr>
        <p:spPr/>
        <p:txBody>
          <a:bodyPr/>
          <a:lstStyle/>
          <a:p>
            <a:r>
              <a:rPr kumimoji="1" lang="en-US" altLang="zh-CN" dirty="0" smtClean="0">
                <a:hlinkClick r:id="rId2"/>
              </a:rPr>
              <a:t>War and Crime</a:t>
            </a:r>
            <a:endParaRPr kumimoji="1" lang="en-US" altLang="zh-CN" dirty="0" smtClean="0"/>
          </a:p>
          <a:p>
            <a:r>
              <a:rPr kumimoji="1" lang="en-US" altLang="zh-CN" dirty="0" smtClean="0">
                <a:hlinkClick r:id="rId3"/>
              </a:rPr>
              <a:t>Dangers</a:t>
            </a:r>
            <a:endParaRPr kumimoji="1" lang="en-US" altLang="zh-CN" dirty="0" smtClean="0"/>
          </a:p>
          <a:p>
            <a:r>
              <a:rPr kumimoji="1" lang="en-US" altLang="zh-CN" dirty="0" smtClean="0">
                <a:hlinkClick r:id="rId4"/>
              </a:rPr>
              <a:t>Cost and Finance</a:t>
            </a:r>
            <a:endParaRPr kumimoji="1" lang="en-US" altLang="zh-CN" dirty="0" smtClean="0"/>
          </a:p>
          <a:p>
            <a:r>
              <a:rPr kumimoji="1" lang="en-US" altLang="zh-CN" dirty="0" smtClean="0">
                <a:hlinkClick r:id="rId5"/>
              </a:rPr>
              <a:t>Guidelines</a:t>
            </a:r>
            <a:endParaRPr kumimoji="1" lang="en-US" altLang="zh-CN" dirty="0" smtClean="0"/>
          </a:p>
          <a:p>
            <a:r>
              <a:rPr kumimoji="1" lang="en-US" altLang="zh-CN" dirty="0" smtClean="0">
                <a:hlinkClick r:id="rId5"/>
              </a:rPr>
              <a:t>What to pack</a:t>
            </a:r>
            <a:endParaRPr kumimoji="1" lang="zh-CN" altLang="en-US" dirty="0"/>
          </a:p>
        </p:txBody>
      </p:sp>
      <p:pic>
        <p:nvPicPr>
          <p:cNvPr id="4" name="图片 3"/>
          <p:cNvPicPr>
            <a:picLocks noChangeAspect="1"/>
          </p:cNvPicPr>
          <p:nvPr/>
        </p:nvPicPr>
        <p:blipFill>
          <a:blip r:embed="rId6"/>
          <a:stretch>
            <a:fillRect/>
          </a:stretch>
        </p:blipFill>
        <p:spPr>
          <a:xfrm>
            <a:off x="5397500" y="1600200"/>
            <a:ext cx="3289300" cy="4445000"/>
          </a:xfrm>
          <a:prstGeom prst="rect">
            <a:avLst/>
          </a:prstGeom>
        </p:spPr>
      </p:pic>
    </p:spTree>
    <p:extLst>
      <p:ext uri="{BB962C8B-B14F-4D97-AF65-F5344CB8AC3E}">
        <p14:creationId xmlns:p14="http://schemas.microsoft.com/office/powerpoint/2010/main" val="14387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686" y="30842"/>
            <a:ext cx="7413171" cy="1143000"/>
          </a:xfrm>
        </p:spPr>
        <p:txBody>
          <a:bodyPr/>
          <a:lstStyle/>
          <a:p>
            <a:r>
              <a:rPr kumimoji="1" lang="en-US" altLang="zh-CN" dirty="0" smtClean="0"/>
              <a:t>Mapping the Grand Tour</a:t>
            </a:r>
            <a:endParaRPr kumimoji="1" lang="zh-CN" altLang="en-US" dirty="0"/>
          </a:p>
        </p:txBody>
      </p:sp>
      <p:sp>
        <p:nvSpPr>
          <p:cNvPr id="3" name="内容占位符 2"/>
          <p:cNvSpPr>
            <a:spLocks noGrp="1"/>
          </p:cNvSpPr>
          <p:nvPr>
            <p:ph idx="1"/>
          </p:nvPr>
        </p:nvSpPr>
        <p:spPr>
          <a:xfrm>
            <a:off x="457200" y="602342"/>
            <a:ext cx="8229600" cy="4525963"/>
          </a:xfrm>
        </p:spPr>
        <p:txBody>
          <a:bodyPr/>
          <a:lstStyle/>
          <a:p>
            <a:pPr marL="0" indent="0">
              <a:lnSpc>
                <a:spcPct val="130000"/>
              </a:lnSpc>
              <a:buNone/>
            </a:pPr>
            <a:r>
              <a:rPr kumimoji="1" lang="en-US" altLang="zh-CN" dirty="0" smtClean="0"/>
              <a:t>The Italian Peninsula was the primary destination for the Grand Tourist. Some of the most visited cities are Venice, Naples and Rome.</a:t>
            </a:r>
            <a:endParaRPr kumimoji="1" lang="zh-CN" altLang="en-US" dirty="0"/>
          </a:p>
        </p:txBody>
      </p:sp>
      <p:sp>
        <p:nvSpPr>
          <p:cNvPr id="6" name="内容占位符 2"/>
          <p:cNvSpPr txBox="1">
            <a:spLocks/>
          </p:cNvSpPr>
          <p:nvPr/>
        </p:nvSpPr>
        <p:spPr>
          <a:xfrm>
            <a:off x="-72571" y="2742078"/>
            <a:ext cx="456837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zh-CN" sz="2900" dirty="0" smtClean="0">
                <a:hlinkClick r:id="rId2" action="ppaction://hlinkfile"/>
              </a:rPr>
              <a:t>Lady Montgu’s Social Network in Italy</a:t>
            </a:r>
            <a:endParaRPr kumimoji="1" lang="en-US" altLang="zh-CN" sz="2900" dirty="0" smtClean="0"/>
          </a:p>
          <a:p>
            <a:r>
              <a:rPr kumimoji="1" lang="en-US" altLang="zh-CN" sz="2900" dirty="0" smtClean="0">
                <a:hlinkClick r:id="rId3" action="ppaction://hlinkfile"/>
              </a:rPr>
              <a:t>Riedesel’s Journey Through Sicily</a:t>
            </a:r>
            <a:endParaRPr kumimoji="1" lang="en-US" altLang="zh-CN" sz="2900" dirty="0" smtClean="0"/>
          </a:p>
          <a:p>
            <a:r>
              <a:rPr kumimoji="1" lang="en-US" altLang="zh-CN" sz="2900" dirty="0" smtClean="0">
                <a:hlinkClick r:id="rId4" action="ppaction://hlinkfile"/>
              </a:rPr>
              <a:t>Watkins’ Impression of people</a:t>
            </a:r>
            <a:endParaRPr kumimoji="1" lang="en-US" altLang="zh-CN" sz="2900" dirty="0" smtClean="0"/>
          </a:p>
          <a:p>
            <a:r>
              <a:rPr kumimoji="1" lang="en-US" altLang="zh-CN" sz="2900" dirty="0" smtClean="0">
                <a:hlinkClick r:id="rId5" action="ppaction://hlinkfile"/>
              </a:rPr>
              <a:t>Rutherford’s Travel Guide</a:t>
            </a:r>
            <a:endParaRPr kumimoji="1" lang="zh-CN" altLang="en-US" sz="2900" dirty="0" smtClean="0"/>
          </a:p>
        </p:txBody>
      </p:sp>
      <p:pic>
        <p:nvPicPr>
          <p:cNvPr id="8" name="图片 7"/>
          <p:cNvPicPr>
            <a:picLocks noChangeAspect="1"/>
          </p:cNvPicPr>
          <p:nvPr/>
        </p:nvPicPr>
        <p:blipFill rotWithShape="1">
          <a:blip r:embed="rId6"/>
          <a:srcRect l="29007" r="2545"/>
          <a:stretch/>
        </p:blipFill>
        <p:spPr>
          <a:xfrm>
            <a:off x="4263571" y="2742078"/>
            <a:ext cx="4880429" cy="4182370"/>
          </a:xfrm>
          <a:prstGeom prst="rect">
            <a:avLst/>
          </a:prstGeom>
        </p:spPr>
      </p:pic>
    </p:spTree>
    <p:extLst>
      <p:ext uri="{BB962C8B-B14F-4D97-AF65-F5344CB8AC3E}">
        <p14:creationId xmlns:p14="http://schemas.microsoft.com/office/powerpoint/2010/main" val="40439174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1143000"/>
          </a:xfrm>
        </p:spPr>
        <p:txBody>
          <a:bodyPr>
            <a:normAutofit/>
          </a:bodyPr>
          <a:lstStyle/>
          <a:p>
            <a:r>
              <a:rPr kumimoji="1" lang="en-US" altLang="zh-CN" sz="4000" dirty="0" smtClean="0"/>
              <a:t>The Three Views of the Grand Tour</a:t>
            </a:r>
            <a:endParaRPr kumimoji="1" lang="zh-CN" altLang="en-US" sz="4000" dirty="0"/>
          </a:p>
        </p:txBody>
      </p:sp>
      <p:sp>
        <p:nvSpPr>
          <p:cNvPr id="3" name="内容占位符 2"/>
          <p:cNvSpPr>
            <a:spLocks noGrp="1"/>
          </p:cNvSpPr>
          <p:nvPr>
            <p:ph idx="1"/>
          </p:nvPr>
        </p:nvSpPr>
        <p:spPr>
          <a:xfrm>
            <a:off x="457200" y="493486"/>
            <a:ext cx="8229600" cy="3552371"/>
          </a:xfrm>
        </p:spPr>
        <p:txBody>
          <a:bodyPr>
            <a:normAutofit/>
          </a:bodyPr>
          <a:lstStyle/>
          <a:p>
            <a:r>
              <a:rPr kumimoji="1" lang="en-US" altLang="zh-CN" dirty="0" smtClean="0"/>
              <a:t>View 1: Parent’s fear of abandoning own religion and culture.</a:t>
            </a:r>
          </a:p>
          <a:p>
            <a:r>
              <a:rPr kumimoji="1" lang="en-US" altLang="zh-CN" dirty="0" smtClean="0"/>
              <a:t>View 2: Young man’s excitement and fascination about the tour.</a:t>
            </a:r>
          </a:p>
          <a:p>
            <a:r>
              <a:rPr kumimoji="1" lang="en-US" altLang="zh-CN" dirty="0" smtClean="0"/>
              <a:t>View 3: Guidebook for those undertaking the tour.</a:t>
            </a:r>
          </a:p>
          <a:p>
            <a:pPr marL="0" indent="0">
              <a:buNone/>
            </a:pPr>
            <a:r>
              <a:rPr kumimoji="1" lang="en-US" altLang="zh-CN" sz="2000" dirty="0" smtClean="0"/>
              <a:t>Link: </a:t>
            </a:r>
            <a:r>
              <a:rPr kumimoji="1" lang="en-US" altLang="zh-CN" sz="2000" dirty="0" smtClean="0">
                <a:hlinkClick r:id="rId2"/>
              </a:rPr>
              <a:t>http://</a:t>
            </a:r>
            <a:r>
              <a:rPr kumimoji="1" lang="en-US" altLang="zh-CN" sz="2000" dirty="0" err="1" smtClean="0">
                <a:hlinkClick r:id="rId2"/>
              </a:rPr>
              <a:t>wwnorton.com</a:t>
            </a:r>
            <a:r>
              <a:rPr kumimoji="1" lang="en-US" altLang="zh-CN" sz="2000" dirty="0" smtClean="0">
                <a:hlinkClick r:id="rId2"/>
              </a:rPr>
              <a:t>/college/</a:t>
            </a:r>
            <a:r>
              <a:rPr kumimoji="1" lang="en-US" altLang="zh-CN" sz="2000" dirty="0" err="1" smtClean="0">
                <a:hlinkClick r:id="rId2"/>
              </a:rPr>
              <a:t>english</a:t>
            </a:r>
            <a:r>
              <a:rPr kumimoji="1" lang="en-US" altLang="zh-CN" sz="2000" dirty="0" smtClean="0">
                <a:hlinkClick r:id="rId2"/>
              </a:rPr>
              <a:t>/</a:t>
            </a:r>
            <a:r>
              <a:rPr kumimoji="1" lang="en-US" altLang="zh-CN" sz="2000" dirty="0" err="1" smtClean="0">
                <a:hlinkClick r:id="rId2"/>
              </a:rPr>
              <a:t>nael</a:t>
            </a:r>
            <a:r>
              <a:rPr kumimoji="1" lang="en-US" altLang="zh-CN" sz="2000" dirty="0" smtClean="0">
                <a:hlinkClick r:id="rId2"/>
              </a:rPr>
              <a:t>/18century/topic_4/</a:t>
            </a:r>
            <a:r>
              <a:rPr kumimoji="1" lang="en-US" altLang="zh-CN" sz="2000" dirty="0" err="1" smtClean="0">
                <a:hlinkClick r:id="rId2"/>
              </a:rPr>
              <a:t>tour.htm</a:t>
            </a:r>
            <a:endParaRPr kumimoji="1" lang="zh-CN" altLang="en-US" sz="2000" dirty="0"/>
          </a:p>
        </p:txBody>
      </p:sp>
      <p:pic>
        <p:nvPicPr>
          <p:cNvPr id="4" name="图片 3"/>
          <p:cNvPicPr>
            <a:picLocks noChangeAspect="1"/>
          </p:cNvPicPr>
          <p:nvPr/>
        </p:nvPicPr>
        <p:blipFill>
          <a:blip r:embed="rId3"/>
          <a:stretch>
            <a:fillRect/>
          </a:stretch>
        </p:blipFill>
        <p:spPr>
          <a:xfrm>
            <a:off x="662215" y="3831228"/>
            <a:ext cx="3764642" cy="3026772"/>
          </a:xfrm>
          <a:prstGeom prst="rect">
            <a:avLst/>
          </a:prstGeom>
        </p:spPr>
      </p:pic>
      <p:sp>
        <p:nvSpPr>
          <p:cNvPr id="5" name="文本框 4"/>
          <p:cNvSpPr txBox="1"/>
          <p:nvPr/>
        </p:nvSpPr>
        <p:spPr>
          <a:xfrm>
            <a:off x="4699000" y="4045857"/>
            <a:ext cx="4191000" cy="1938992"/>
          </a:xfrm>
          <a:prstGeom prst="rect">
            <a:avLst/>
          </a:prstGeom>
          <a:noFill/>
        </p:spPr>
        <p:txBody>
          <a:bodyPr wrap="square" rtlCol="0">
            <a:spAutoFit/>
          </a:bodyPr>
          <a:lstStyle/>
          <a:p>
            <a:r>
              <a:rPr kumimoji="1" lang="en-US" altLang="zh-CN" sz="2400" dirty="0" smtClean="0"/>
              <a:t>Guidebook showing the dialogues of English, French, Italian, German, Spanish and Flemish conversations with a landlord at Italy (left).</a:t>
            </a:r>
            <a:endParaRPr kumimoji="1" lang="zh-CN" altLang="en-US" sz="2400" dirty="0"/>
          </a:p>
        </p:txBody>
      </p:sp>
    </p:spTree>
    <p:extLst>
      <p:ext uri="{BB962C8B-B14F-4D97-AF65-F5344CB8AC3E}">
        <p14:creationId xmlns:p14="http://schemas.microsoft.com/office/powerpoint/2010/main" val="38009002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062"/>
            <a:ext cx="8229600" cy="1143000"/>
          </a:xfrm>
        </p:spPr>
        <p:txBody>
          <a:bodyPr>
            <a:normAutofit/>
          </a:bodyPr>
          <a:lstStyle/>
          <a:p>
            <a:r>
              <a:rPr kumimoji="1" lang="en-US" altLang="zh-CN" sz="4000" dirty="0" smtClean="0"/>
              <a:t>Interesting Facts about the Grand Tour</a:t>
            </a:r>
            <a:endParaRPr kumimoji="1" lang="zh-CN" altLang="en-US" sz="4000" dirty="0"/>
          </a:p>
        </p:txBody>
      </p:sp>
      <p:sp>
        <p:nvSpPr>
          <p:cNvPr id="3" name="内容占位符 2"/>
          <p:cNvSpPr>
            <a:spLocks noGrp="1"/>
          </p:cNvSpPr>
          <p:nvPr>
            <p:ph idx="1"/>
          </p:nvPr>
        </p:nvSpPr>
        <p:spPr>
          <a:xfrm>
            <a:off x="457200" y="846138"/>
            <a:ext cx="8229600" cy="5340576"/>
          </a:xfrm>
        </p:spPr>
        <p:txBody>
          <a:bodyPr>
            <a:normAutofit/>
          </a:bodyPr>
          <a:lstStyle/>
          <a:p>
            <a:r>
              <a:rPr kumimoji="1" lang="en-US" altLang="zh-CN" dirty="0" smtClean="0"/>
              <a:t>Though the tour is regarded as a literary endeavor, there were many that set on this journey for pure tourism.</a:t>
            </a:r>
          </a:p>
          <a:p>
            <a:r>
              <a:rPr kumimoji="1" lang="en-US" altLang="zh-CN" dirty="0" smtClean="0"/>
              <a:t>Mary Wollstonecraft was also a participant of the Grand Tour. Though her daughter Mary Shelley along with Percy Shelley did not go to Italy, they were also participants of the tour in other places of the European Continent. On the tour Mary Shelley got the idea of writing </a:t>
            </a:r>
            <a:r>
              <a:rPr kumimoji="1" lang="en-US" altLang="zh-CN" i="1" dirty="0" smtClean="0"/>
              <a:t>Frankenstein</a:t>
            </a:r>
            <a:r>
              <a:rPr kumimoji="1" lang="en-US" altLang="zh-CN" dirty="0" smtClean="0"/>
              <a:t>.</a:t>
            </a:r>
          </a:p>
        </p:txBody>
      </p:sp>
    </p:spTree>
    <p:extLst>
      <p:ext uri="{BB962C8B-B14F-4D97-AF65-F5344CB8AC3E}">
        <p14:creationId xmlns:p14="http://schemas.microsoft.com/office/powerpoint/2010/main" val="37769953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3772" y="63499"/>
            <a:ext cx="8229600" cy="1143000"/>
          </a:xfrm>
        </p:spPr>
        <p:txBody>
          <a:bodyPr/>
          <a:lstStyle/>
          <a:p>
            <a:r>
              <a:rPr kumimoji="1" lang="en-US" altLang="zh-CN" dirty="0" smtClean="0"/>
              <a:t>The Fall of the Grand Tour</a:t>
            </a:r>
            <a:endParaRPr kumimoji="1" lang="zh-CN" altLang="en-US" dirty="0"/>
          </a:p>
        </p:txBody>
      </p:sp>
      <p:sp>
        <p:nvSpPr>
          <p:cNvPr id="3" name="内容占位符 2"/>
          <p:cNvSpPr>
            <a:spLocks noGrp="1"/>
          </p:cNvSpPr>
          <p:nvPr>
            <p:ph idx="1"/>
          </p:nvPr>
        </p:nvSpPr>
        <p:spPr>
          <a:xfrm>
            <a:off x="457200" y="761999"/>
            <a:ext cx="8229600" cy="4525963"/>
          </a:xfrm>
        </p:spPr>
        <p:txBody>
          <a:bodyPr>
            <a:normAutofit/>
          </a:bodyPr>
          <a:lstStyle/>
          <a:p>
            <a:pPr marL="0" indent="0">
              <a:buNone/>
            </a:pPr>
            <a:r>
              <a:rPr kumimoji="1" lang="en-US" altLang="zh-CN" sz="3600" dirty="0" smtClean="0"/>
              <a:t>The French Revolution in 1789 marked the end of the Grand Tour for in the early nineteenth century, railroads totally changed the face of tourism and travel across the continent.</a:t>
            </a:r>
            <a:endParaRPr kumimoji="1" lang="zh-CN" altLang="en-US" sz="3600" dirty="0"/>
          </a:p>
        </p:txBody>
      </p:sp>
      <p:pic>
        <p:nvPicPr>
          <p:cNvPr id="4" name="图片 3"/>
          <p:cNvPicPr>
            <a:picLocks noChangeAspect="1"/>
          </p:cNvPicPr>
          <p:nvPr/>
        </p:nvPicPr>
        <p:blipFill>
          <a:blip r:embed="rId2"/>
          <a:stretch>
            <a:fillRect/>
          </a:stretch>
        </p:blipFill>
        <p:spPr>
          <a:xfrm>
            <a:off x="4640649" y="3754891"/>
            <a:ext cx="4503351" cy="3124200"/>
          </a:xfrm>
          <a:prstGeom prst="rect">
            <a:avLst/>
          </a:prstGeom>
        </p:spPr>
      </p:pic>
      <p:pic>
        <p:nvPicPr>
          <p:cNvPr id="5" name="图片 4"/>
          <p:cNvPicPr>
            <a:picLocks noChangeAspect="1"/>
          </p:cNvPicPr>
          <p:nvPr/>
        </p:nvPicPr>
        <p:blipFill>
          <a:blip r:embed="rId3"/>
          <a:stretch>
            <a:fillRect/>
          </a:stretch>
        </p:blipFill>
        <p:spPr>
          <a:xfrm>
            <a:off x="-1" y="3754891"/>
            <a:ext cx="4640649" cy="3124200"/>
          </a:xfrm>
          <a:prstGeom prst="rect">
            <a:avLst/>
          </a:prstGeom>
        </p:spPr>
      </p:pic>
    </p:spTree>
    <p:extLst>
      <p:ext uri="{BB962C8B-B14F-4D97-AF65-F5344CB8AC3E}">
        <p14:creationId xmlns:p14="http://schemas.microsoft.com/office/powerpoint/2010/main" val="20517446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9060" y="4564000"/>
            <a:ext cx="6781800" cy="1600200"/>
          </a:xfrm>
        </p:spPr>
        <p:txBody>
          <a:bodyPr/>
          <a:lstStyle/>
          <a:p>
            <a:pPr algn="ctr"/>
            <a:r>
              <a:rPr kumimoji="1" lang="en-US" altLang="zh-CN" dirty="0" smtClean="0"/>
              <a:t>Pop Quiz</a:t>
            </a:r>
            <a:endParaRPr kumimoji="1" lang="zh-CN" altLang="en-US" dirty="0"/>
          </a:p>
        </p:txBody>
      </p:sp>
      <p:sp>
        <p:nvSpPr>
          <p:cNvPr id="3" name="内容占位符 2"/>
          <p:cNvSpPr>
            <a:spLocks noGrp="1"/>
          </p:cNvSpPr>
          <p:nvPr>
            <p:ph idx="1"/>
          </p:nvPr>
        </p:nvSpPr>
        <p:spPr>
          <a:xfrm>
            <a:off x="739398" y="-454717"/>
            <a:ext cx="8229600" cy="4114016"/>
          </a:xfrm>
        </p:spPr>
        <p:txBody>
          <a:bodyPr>
            <a:normAutofit/>
          </a:bodyPr>
          <a:lstStyle/>
          <a:p>
            <a:pPr marL="0" indent="0">
              <a:buNone/>
            </a:pPr>
            <a:r>
              <a:rPr kumimoji="1" lang="en-US" altLang="zh-CN" sz="2800" dirty="0" smtClean="0"/>
              <a:t>1. True or False</a:t>
            </a:r>
          </a:p>
          <a:p>
            <a:pPr marL="0" indent="0">
              <a:buNone/>
            </a:pPr>
            <a:r>
              <a:rPr kumimoji="1" lang="en-US" altLang="zh-CN" sz="2800" dirty="0" smtClean="0">
                <a:hlinkClick r:id="" action="ppaction://hlinkshowjump?jump=lastslide"/>
              </a:rPr>
              <a:t>(T) </a:t>
            </a:r>
            <a:r>
              <a:rPr kumimoji="1" lang="en-US" altLang="zh-CN" sz="2800" dirty="0" smtClean="0">
                <a:hlinkClick r:id="" action="ppaction://hlinkshowjump?jump=nextslide"/>
              </a:rPr>
              <a:t>(F) </a:t>
            </a:r>
            <a:r>
              <a:rPr kumimoji="1" lang="en-US" altLang="zh-CN" sz="2800" dirty="0" smtClean="0"/>
              <a:t>John Evelyn wrote </a:t>
            </a:r>
            <a:r>
              <a:rPr kumimoji="1" lang="en-US" altLang="zh-CN" sz="2800" i="1" dirty="0" smtClean="0"/>
              <a:t>Voyage of Italy</a:t>
            </a:r>
          </a:p>
        </p:txBody>
      </p:sp>
    </p:spTree>
    <p:extLst>
      <p:ext uri="{BB962C8B-B14F-4D97-AF65-F5344CB8AC3E}">
        <p14:creationId xmlns:p14="http://schemas.microsoft.com/office/powerpoint/2010/main" val="2481250058"/>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滚动和崩溃"/>
          </p:stSnd>
        </p:sndAc>
      </p:transition>
    </mc:Choice>
    <mc:Fallback>
      <p:transition xmlns:p14="http://schemas.microsoft.com/office/powerpoint/2010/main" spd="med">
        <p:fade/>
        <p:sndAc>
          <p:stSnd>
            <p:snd r:embed="rId2" name="滚动和崩溃"/>
          </p:stSnd>
        </p:sndAc>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新闻纸.thmx</Template>
  <TotalTime>335</TotalTime>
  <Words>448</Words>
  <Application>Microsoft Macintosh PowerPoint</Application>
  <PresentationFormat>全屏显示(4:3)</PresentationFormat>
  <Paragraphs>63</Paragraphs>
  <Slides>13</Slides>
  <Notes>0</Notes>
  <HiddenSlides>0</HiddenSlides>
  <MMClips>0</MMClips>
  <ScaleCrop>false</ScaleCrop>
  <HeadingPairs>
    <vt:vector size="6" baseType="variant">
      <vt:variant>
        <vt:lpstr>主题</vt:lpstr>
      </vt:variant>
      <vt:variant>
        <vt:i4>1</vt:i4>
      </vt:variant>
      <vt:variant>
        <vt:lpstr>幻灯片标题</vt:lpstr>
      </vt:variant>
      <vt:variant>
        <vt:i4>13</vt:i4>
      </vt:variant>
      <vt:variant>
        <vt:lpstr>自定义放映</vt:lpstr>
      </vt:variant>
      <vt:variant>
        <vt:i4>1</vt:i4>
      </vt:variant>
    </vt:vector>
  </HeadingPairs>
  <TitlesOfParts>
    <vt:vector size="15" baseType="lpstr">
      <vt:lpstr>NewsPrint</vt:lpstr>
      <vt:lpstr>Italian Tourism 1650-1850 also known as The Grand Tour</vt:lpstr>
      <vt:lpstr>How the Grand Tour Began</vt:lpstr>
      <vt:lpstr>Significance of The Grand Tour</vt:lpstr>
      <vt:lpstr>Preparations</vt:lpstr>
      <vt:lpstr>Mapping the Grand Tour</vt:lpstr>
      <vt:lpstr>The Three Views of the Grand Tour</vt:lpstr>
      <vt:lpstr>Interesting Facts about the Grand Tour</vt:lpstr>
      <vt:lpstr>The Fall of the Grand Tour</vt:lpstr>
      <vt:lpstr>Pop Quiz</vt:lpstr>
      <vt:lpstr>Pop Quiz</vt:lpstr>
      <vt:lpstr>Pop Quiz</vt:lpstr>
      <vt:lpstr>Works Cited</vt:lpstr>
      <vt:lpstr>Epic Fail!</vt:lpstr>
      <vt:lpstr>自定义放映1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Tourism 1650-1850 also known as The Grand Tour</dc:title>
  <dc:creator>Microsoft Office User</dc:creator>
  <cp:lastModifiedBy>Microsoft Office User</cp:lastModifiedBy>
  <cp:revision>20</cp:revision>
  <dcterms:created xsi:type="dcterms:W3CDTF">2014-03-17T19:20:48Z</dcterms:created>
  <dcterms:modified xsi:type="dcterms:W3CDTF">2014-03-18T00:56:13Z</dcterms:modified>
</cp:coreProperties>
</file>